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11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8B4E5-4280-4A21-BDF3-FC75880C7472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34899-3D53-445D-B62F-815D26D0B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48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A6778-F818-4E75-9B46-4D60111F331D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3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6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1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7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4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1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1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0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69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0E95E-2C9C-4355-A5AA-5EDD44BDF408}" type="datetimeFigureOut">
              <a:rPr lang="en-US" smtClean="0"/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7A534-9DA4-4BC6-9999-D688B31898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8" Type="http://schemas.openxmlformats.org/officeDocument/2006/relationships/image" Target="../media/image6.jpeg"/><Relationship Id="rId9" Type="http://schemas.openxmlformats.org/officeDocument/2006/relationships/image" Target="../media/image7.jpeg"/><Relationship Id="rId10" Type="http://schemas.openxmlformats.org/officeDocument/2006/relationships/image" Target="../media/image8.jpeg"/><Relationship Id="rId11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35825" cy="1182688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  <a:latin typeface="Papyrus" pitchFamily="66" charset="0"/>
              </a:rPr>
              <a:t>Giant hogweed</a:t>
            </a:r>
            <a:r>
              <a:rPr lang="en-US" sz="2400" dirty="0">
                <a:solidFill>
                  <a:schemeClr val="bg1"/>
                </a:solidFill>
                <a:latin typeface="Papyrus" pitchFamily="66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pyrus" pitchFamily="66" charset="0"/>
              </a:rPr>
              <a:t>(</a:t>
            </a:r>
            <a:r>
              <a:rPr lang="en-US" sz="2400" i="1" dirty="0" err="1">
                <a:solidFill>
                  <a:schemeClr val="bg1"/>
                </a:solidFill>
                <a:latin typeface="Papyrus" pitchFamily="66" charset="0"/>
              </a:rPr>
              <a:t>Heracleum</a:t>
            </a:r>
            <a:r>
              <a:rPr lang="en-US" sz="2400" i="1" dirty="0">
                <a:solidFill>
                  <a:schemeClr val="bg1"/>
                </a:solidFill>
                <a:latin typeface="Papyrus" pitchFamily="66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Papyrus" pitchFamily="66" charset="0"/>
              </a:rPr>
              <a:t>mantegazzianum</a:t>
            </a:r>
            <a:r>
              <a:rPr lang="en-US" sz="2400" dirty="0">
                <a:solidFill>
                  <a:schemeClr val="bg1"/>
                </a:solidFill>
                <a:latin typeface="Papyrus" pitchFamily="66" charset="0"/>
              </a:rPr>
              <a:t>)</a:t>
            </a:r>
            <a:r>
              <a:rPr lang="en-US" sz="2400" dirty="0" smtClean="0">
                <a:solidFill>
                  <a:schemeClr val="bg1"/>
                </a:solidFill>
                <a:latin typeface="Papyrus" pitchFamily="66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Papyrus" pitchFamily="66" charset="0"/>
              </a:rPr>
              <a:t>vs</a:t>
            </a:r>
            <a:r>
              <a:rPr lang="en-US" sz="2400" dirty="0" smtClean="0">
                <a:solidFill>
                  <a:schemeClr val="bg1"/>
                </a:solidFill>
                <a:latin typeface="Papyrus" pitchFamily="66" charset="0"/>
              </a:rPr>
              <a:t/>
            </a:r>
            <a:br>
              <a:rPr lang="en-US" sz="2400" dirty="0" smtClean="0">
                <a:solidFill>
                  <a:schemeClr val="bg1"/>
                </a:solidFill>
                <a:latin typeface="Papyrus" pitchFamily="66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Papyrus" pitchFamily="66" charset="0"/>
              </a:rPr>
              <a:t> Cow Parsnip (</a:t>
            </a:r>
            <a:r>
              <a:rPr lang="en-US" sz="2400" i="1" dirty="0" err="1" smtClean="0">
                <a:solidFill>
                  <a:schemeClr val="bg1"/>
                </a:solidFill>
                <a:latin typeface="Papyrus" pitchFamily="66" charset="0"/>
              </a:rPr>
              <a:t>Heracleum</a:t>
            </a:r>
            <a:r>
              <a:rPr lang="en-US" sz="2400" i="1" dirty="0" smtClean="0">
                <a:solidFill>
                  <a:schemeClr val="bg1"/>
                </a:solidFill>
                <a:latin typeface="Papyrus" pitchFamily="66" charset="0"/>
              </a:rPr>
              <a:t>  </a:t>
            </a:r>
            <a:r>
              <a:rPr lang="en-US" sz="2400" i="1" dirty="0" err="1" smtClean="0">
                <a:solidFill>
                  <a:schemeClr val="bg1"/>
                </a:solidFill>
                <a:latin typeface="Papyrus" pitchFamily="66" charset="0"/>
              </a:rPr>
              <a:t>lanatum</a:t>
            </a:r>
            <a:r>
              <a:rPr lang="en-US" sz="2400" dirty="0" smtClean="0">
                <a:solidFill>
                  <a:schemeClr val="bg1"/>
                </a:solidFill>
                <a:latin typeface="Papyrus" pitchFamily="66" charset="0"/>
              </a:rPr>
              <a:t>)</a:t>
            </a:r>
            <a:r>
              <a:rPr lang="en-US" sz="2400" dirty="0" smtClean="0"/>
              <a:t> 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2864217" y="3264505"/>
            <a:ext cx="128960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Purple blotches, hair cluster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13317" name="Line 4"/>
          <p:cNvSpPr>
            <a:spLocks noChangeShapeType="1"/>
          </p:cNvSpPr>
          <p:nvPr/>
        </p:nvSpPr>
        <p:spPr bwMode="auto">
          <a:xfrm>
            <a:off x="0" y="1131680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pic>
        <p:nvPicPr>
          <p:cNvPr id="6146" name="Picture 2" descr="Cow parsnip and giant hogweed seeds - cow parsnip seeds are heart shaped and giant hogweed seeds are oval shap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268" y="5391496"/>
            <a:ext cx="1861457" cy="1391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giant hogweed leaf about 5 feet wide with a human hand to illustrate siz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40" y="5039407"/>
            <a:ext cx="2113726" cy="175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ow parsnip leaf, compound, less incised than hogweed, between 2 to 2.5 feet wid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696" y="4509120"/>
            <a:ext cx="2395904" cy="228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Giant hogweed stem - green with purple splotches and coarse white hairs, 2-4 inches in diamet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932" y="3178917"/>
            <a:ext cx="1285875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cow parsnip stem - green and ridged with fine white hairs, 1-2 inches in diamete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28" y="2689933"/>
            <a:ext cx="1823088" cy="234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Giant hogweed stem - green with purple splotches and coars white hairs, 2-4 inches in diameter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49" y="3178917"/>
            <a:ext cx="1200150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 descr="giant hogweed, white umbrella-shaped flower clusters up to 2.5 feet wide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821" y="1558747"/>
            <a:ext cx="1933163" cy="157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6" name="Picture 14" descr="Cow parsnip white flat-topped flower clusters no larger than 1 foot wid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92532"/>
            <a:ext cx="22764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5800" y="1143000"/>
            <a:ext cx="2571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Giant Hogweed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410200" y="1196975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</a:t>
            </a:r>
            <a:r>
              <a:rPr lang="en-US" sz="2000" b="1" dirty="0" smtClean="0">
                <a:cs typeface="Calibri"/>
              </a:rPr>
              <a:t>á</a:t>
            </a:r>
            <a:r>
              <a:rPr lang="en-US" sz="2000" b="1" dirty="0" smtClean="0"/>
              <a:t>kwa7 or Cow Parsnip</a:t>
            </a:r>
            <a:endParaRPr lang="en-US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52424" y="1692532"/>
            <a:ext cx="818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 Antiqua" pitchFamily="18" charset="0"/>
              </a:rPr>
              <a:t>Flat</a:t>
            </a:r>
            <a:r>
              <a:rPr lang="en-US" b="1" dirty="0" smtClean="0">
                <a:latin typeface="Book Antiqua" pitchFamily="18" charset="0"/>
              </a:rPr>
              <a:t> </a:t>
            </a:r>
            <a:r>
              <a:rPr lang="en-US" sz="1600" b="1" dirty="0" smtClean="0">
                <a:latin typeface="Book Antiqua" pitchFamily="18" charset="0"/>
              </a:rPr>
              <a:t>top</a:t>
            </a:r>
            <a:endParaRPr lang="en-US" sz="1600" b="1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55984" y="1844824"/>
            <a:ext cx="1195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 Antiqua" pitchFamily="18" charset="0"/>
              </a:rPr>
              <a:t>Umbrella</a:t>
            </a:r>
            <a:r>
              <a:rPr lang="en-US" sz="1600" dirty="0" smtClean="0">
                <a:latin typeface="Book Antiqua" pitchFamily="18" charset="0"/>
              </a:rPr>
              <a:t> </a:t>
            </a:r>
            <a:r>
              <a:rPr lang="en-US" sz="1600" b="1" dirty="0" smtClean="0">
                <a:latin typeface="Book Antiqua" pitchFamily="18" charset="0"/>
              </a:rPr>
              <a:t>Top</a:t>
            </a:r>
            <a:endParaRPr lang="en-US" sz="1600" b="1" dirty="0"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24942" y="5021652"/>
            <a:ext cx="1368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2-5 feet </a:t>
            </a:r>
            <a:endParaRPr lang="en-US" sz="1600" dirty="0">
              <a:latin typeface="Book Antiqu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12515" y="4113662"/>
            <a:ext cx="1279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 Antiqua" pitchFamily="18" charset="0"/>
              </a:rPr>
              <a:t>1-2 feet </a:t>
            </a:r>
            <a:endParaRPr lang="en-US" sz="1600" dirty="0">
              <a:latin typeface="Book Antiqua" pitchFamily="18" charset="0"/>
            </a:endParaRPr>
          </a:p>
        </p:txBody>
      </p:sp>
      <p:pic>
        <p:nvPicPr>
          <p:cNvPr id="7" name="Picture 6" descr="LRISS Logo Colour Caitlin Arceo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001" y="0"/>
            <a:ext cx="1905000" cy="107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086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</Words>
  <Application>Microsoft Macintosh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Giant hogweed (Heracleum mantegazzianum) vs  Cow Parsnip (Heracleum  lanatum)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Odin</dc:creator>
  <cp:lastModifiedBy>Jacquie Rasmussen</cp:lastModifiedBy>
  <cp:revision>4</cp:revision>
  <dcterms:created xsi:type="dcterms:W3CDTF">2013-11-05T19:40:25Z</dcterms:created>
  <dcterms:modified xsi:type="dcterms:W3CDTF">2013-11-06T04:52:28Z</dcterms:modified>
</cp:coreProperties>
</file>